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5" r:id="rId1"/>
  </p:sldMasterIdLst>
  <p:notesMasterIdLst>
    <p:notesMasterId r:id="rId29"/>
  </p:notesMasterIdLst>
  <p:sldIdLst>
    <p:sldId id="256" r:id="rId2"/>
    <p:sldId id="277" r:id="rId3"/>
    <p:sldId id="278" r:id="rId4"/>
    <p:sldId id="279" r:id="rId5"/>
    <p:sldId id="308" r:id="rId6"/>
    <p:sldId id="285" r:id="rId7"/>
    <p:sldId id="286" r:id="rId8"/>
    <p:sldId id="259" r:id="rId9"/>
    <p:sldId id="272" r:id="rId10"/>
    <p:sldId id="262" r:id="rId11"/>
    <p:sldId id="287" r:id="rId12"/>
    <p:sldId id="288" r:id="rId13"/>
    <p:sldId id="274" r:id="rId14"/>
    <p:sldId id="269" r:id="rId15"/>
    <p:sldId id="276" r:id="rId16"/>
    <p:sldId id="280" r:id="rId17"/>
    <p:sldId id="301" r:id="rId18"/>
    <p:sldId id="300" r:id="rId19"/>
    <p:sldId id="305" r:id="rId20"/>
    <p:sldId id="304" r:id="rId21"/>
    <p:sldId id="303" r:id="rId22"/>
    <p:sldId id="302" r:id="rId23"/>
    <p:sldId id="299" r:id="rId24"/>
    <p:sldId id="297" r:id="rId25"/>
    <p:sldId id="296" r:id="rId26"/>
    <p:sldId id="306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rushi Pinimuthu" initials="TP" lastIdx="1" clrIdx="0">
    <p:extLst>
      <p:ext uri="{19B8F6BF-5375-455C-9EA6-DF929625EA0E}">
        <p15:presenceInfo xmlns:p15="http://schemas.microsoft.com/office/powerpoint/2012/main" userId="Tharushi Pinimuth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A5D80-2BA4-406F-9F17-B7B8DF66E9C8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D60DE-C0F0-4233-A01C-BB16985D1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9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FE17AD6-EE7B-4090-A220-084F87FD661B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4E81-0579-4FDA-A282-B239B2EF3D56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3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950C-E815-49C2-A413-A94519E4B55A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96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1296-7BA4-4CA6-BEAF-972F2B2056D4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923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1728-2E04-40A7-9085-DD07C4874287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4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E3C-0393-4CAC-AFE8-1A3DA446AE78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9C9B6-2600-4C7F-B081-7966AB6C4A66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71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C422-6102-4B81-88EF-41957F4A666F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93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6026-E322-4C24-BF00-B4C15E70D1A8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2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1E44-2997-4578-9909-27A6CE18169B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9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9188-2DEE-4D04-8383-347EF1703AC7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5B15D-BBED-4DB9-BE84-7FC3B38EE1D5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1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EF78-FBAA-403B-BA49-31D5BA0E2CDC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5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D946F-DE0B-4F36-AD54-46752C6E13E4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8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0D05-957B-461E-A2BE-CC3E5D430156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2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1A97-DB0F-4FCB-9827-D33AE9070D29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69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1CAA-63D1-441C-B1DB-952D99D64552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173B9-7880-4B06-B4B4-EAA3E4B55527}" type="datetime1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82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43000">
              <a:schemeClr val="bg2">
                <a:lumMod val="7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86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electronics, sitting, table&#10;&#10;Description automatically generated">
            <a:extLst>
              <a:ext uri="{FF2B5EF4-FFF2-40B4-BE49-F238E27FC236}">
                <a16:creationId xmlns:a16="http://schemas.microsoft.com/office/drawing/2014/main" id="{6DB94CE6-6221-45E3-8CE0-34E79539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9306" l="10000" r="95156">
                        <a14:foregroundMark x1="21771" y1="9982" x2="30312" y2="7083"/>
                        <a14:foregroundMark x1="30312" y1="7083" x2="43438" y2="13472"/>
                        <a14:foregroundMark x1="78750" y1="22917" x2="80469" y2="32361"/>
                        <a14:foregroundMark x1="80469" y1="32361" x2="79766" y2="40417"/>
                        <a14:foregroundMark x1="79766" y1="40417" x2="69453" y2="44028"/>
                        <a14:foregroundMark x1="69453" y1="44028" x2="65547" y2="42917"/>
                        <a14:foregroundMark x1="65547" y1="42917" x2="66953" y2="35278"/>
                        <a14:foregroundMark x1="66953" y1="35278" x2="70156" y2="28333"/>
                        <a14:foregroundMark x1="70156" y1="28333" x2="79219" y2="21389"/>
                        <a14:foregroundMark x1="79219" y1="21389" x2="82578" y2="21667"/>
                        <a14:foregroundMark x1="62266" y1="9583" x2="87266" y2="18611"/>
                        <a14:foregroundMark x1="87266" y1="18611" x2="91719" y2="36806"/>
                        <a14:foregroundMark x1="98655" y1="46671" x2="99531" y2="47917"/>
                        <a14:foregroundMark x1="91719" y1="36806" x2="92207" y2="37500"/>
                        <a14:foregroundMark x1="99531" y1="47917" x2="98895" y2="48185"/>
                        <a14:foregroundMark x1="93383" y1="49064" x2="87813" y2="47083"/>
                        <a14:foregroundMark x1="28125" y1="84306" x2="28125" y2="84306"/>
                        <a14:foregroundMark x1="28828" y1="81111" x2="27187" y2="82361"/>
                        <a14:foregroundMark x1="27500" y1="85972" x2="29297" y2="87361"/>
                        <a14:foregroundMark x1="27578" y1="88472" x2="30234" y2="99306"/>
                        <a14:foregroundMark x1="80078" y1="12361" x2="83672" y2="8750"/>
                        <a14:foregroundMark x1="83672" y1="8750" x2="87891" y2="9444"/>
                        <a14:foregroundMark x1="87891" y1="9444" x2="90313" y2="15417"/>
                        <a14:foregroundMark x1="90313" y1="15417" x2="91797" y2="30694"/>
                        <a14:foregroundMark x1="93359" y1="49861" x2="93672" y2="52222"/>
                        <a14:foregroundMark x1="14766" y1="10417" x2="17708" y2="9289"/>
                        <a14:foregroundMark x1="16016" y1="8194" x2="18003" y2="8515"/>
                        <a14:foregroundMark x1="35000" y1="7639" x2="39453" y2="8194"/>
                        <a14:foregroundMark x1="40547" y1="8194" x2="44531" y2="9028"/>
                        <a14:foregroundMark x1="44531" y1="9028" x2="46484" y2="8889"/>
                        <a14:foregroundMark x1="46484" y1="8889" x2="47891" y2="8889"/>
                        <a14:foregroundMark x1="44375" y1="8750" x2="47500" y2="7917"/>
                        <a14:foregroundMark x1="41328" y1="7917" x2="46250" y2="8194"/>
                        <a14:foregroundMark x1="52207" y1="7827" x2="52578" y2="7778"/>
                        <a14:foregroundMark x1="52005" y1="7853" x2="51991" y2="7855"/>
                        <a14:foregroundMark x1="48359" y1="8333" x2="49980" y2="8120"/>
                        <a14:foregroundMark x1="52578" y1="7778" x2="52578" y2="7917"/>
                        <a14:foregroundMark x1="52812" y1="7917" x2="55234" y2="8472"/>
                        <a14:foregroundMark x1="56563" y1="8889" x2="60313" y2="8333"/>
                        <a14:foregroundMark x1="60703" y1="8194" x2="61797" y2="8194"/>
                        <a14:foregroundMark x1="57188" y1="8194" x2="56016" y2="7917"/>
                        <a14:foregroundMark x1="77891" y1="8750" x2="76172" y2="9028"/>
                        <a14:foregroundMark x1="75313" y1="9028" x2="72891" y2="9028"/>
                        <a14:foregroundMark x1="72891" y1="9028" x2="69453" y2="8750"/>
                        <a14:foregroundMark x1="68359" y1="8750" x2="64688" y2="8750"/>
                        <a14:foregroundMark x1="64688" y1="8750" x2="62500" y2="8750"/>
                        <a14:foregroundMark x1="16484" y1="7778" x2="20391" y2="8194"/>
                        <a14:foregroundMark x1="20391" y1="8194" x2="20391" y2="8333"/>
                        <a14:foregroundMark x1="20859" y1="9028" x2="20391" y2="7917"/>
                        <a14:foregroundMark x1="50078" y1="8194" x2="51797" y2="8472"/>
                        <a14:foregroundMark x1="63047" y1="8472" x2="63984" y2="8333"/>
                        <a14:backgroundMark x1="93516" y1="41528" x2="93516" y2="41528"/>
                        <a14:backgroundMark x1="94609" y1="42083" x2="94609" y2="42083"/>
                        <a14:backgroundMark x1="94609" y1="42083" x2="94609" y2="42083"/>
                        <a14:backgroundMark x1="94609" y1="42083" x2="94609" y2="42083"/>
                        <a14:backgroundMark x1="94609" y1="42083" x2="94609" y2="42083"/>
                        <a14:backgroundMark x1="94609" y1="42083" x2="94609" y2="42083"/>
                        <a14:backgroundMark x1="94609" y1="42083" x2="94609" y2="42083"/>
                        <a14:backgroundMark x1="94609" y1="38750" x2="95938" y2="52361"/>
                        <a14:backgroundMark x1="92734" y1="37222" x2="94766" y2="49028"/>
                        <a14:backgroundMark x1="95938" y1="41250" x2="98281" y2="47083"/>
                        <a14:backgroundMark x1="98281" y1="47083" x2="94219" y2="42500"/>
                        <a14:backgroundMark x1="94219" y1="42500" x2="98438" y2="44861"/>
                        <a14:backgroundMark x1="97266" y1="47361" x2="94688" y2="47917"/>
                        <a14:backgroundMark x1="93672" y1="49028" x2="93672" y2="49028"/>
                        <a14:backgroundMark x1="98047" y1="48889" x2="97734" y2="48750"/>
                        <a14:backgroundMark x1="99141" y1="48889" x2="97188" y2="48750"/>
                        <a14:backgroundMark x1="93359" y1="49583" x2="93359" y2="49306"/>
                        <a14:backgroundMark x1="93359" y1="49306" x2="93516" y2="48333"/>
                        <a14:backgroundMark x1="48438" y1="5000" x2="52344" y2="7083"/>
                        <a14:backgroundMark x1="52368" y1="6487" x2="52578" y2="1250"/>
                        <a14:backgroundMark x1="20774" y1="8647" x2="22188" y2="8889"/>
                        <a14:backgroundMark x1="20255" y1="8558" x2="20546" y2="8608"/>
                        <a14:backgroundMark x1="22188" y1="9028" x2="22188" y2="9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173" y="1540042"/>
            <a:ext cx="8408370" cy="47297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D4370-AFFE-44C6-BCE4-24CAAFF5F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684" y="175087"/>
            <a:ext cx="5049906" cy="3126913"/>
          </a:xfrm>
        </p:spPr>
        <p:txBody>
          <a:bodyPr anchor="b">
            <a:normAutofit/>
          </a:bodyPr>
          <a:lstStyle/>
          <a:p>
            <a:pPr algn="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Function </a:t>
            </a:r>
            <a:r>
              <a:rPr lang="en-US" sz="6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44793-AF92-4DA8-A31B-F40A485AF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7975" y="3922520"/>
            <a:ext cx="4023359" cy="6924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Presented by-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E5E1A9-D14C-47B4-8E27-7FC562FB5385}"/>
              </a:ext>
            </a:extLst>
          </p:cNvPr>
          <p:cNvGrpSpPr/>
          <p:nvPr/>
        </p:nvGrpSpPr>
        <p:grpSpPr>
          <a:xfrm>
            <a:off x="8165432" y="4589998"/>
            <a:ext cx="3622158" cy="1015663"/>
            <a:chOff x="8658198" y="4589998"/>
            <a:chExt cx="3129392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B8968-7180-4F22-8E4B-71198A9E2564}"/>
                </a:ext>
              </a:extLst>
            </p:cNvPr>
            <p:cNvSpPr txBox="1"/>
            <p:nvPr/>
          </p:nvSpPr>
          <p:spPr>
            <a:xfrm>
              <a:off x="8658198" y="4589998"/>
              <a:ext cx="29818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M. AASHRITH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SD. ASLAM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B. AJAY KUMAR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F4897A-41AF-4A2D-9F89-8CE9B693EF7B}"/>
                </a:ext>
              </a:extLst>
            </p:cNvPr>
            <p:cNvSpPr txBox="1"/>
            <p:nvPr/>
          </p:nvSpPr>
          <p:spPr>
            <a:xfrm>
              <a:off x="10518695" y="4589998"/>
              <a:ext cx="12688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23EEB0B03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23EEB0B15</a:t>
              </a:r>
            </a:p>
            <a:p>
              <a:pPr algn="just"/>
              <a:r>
                <a:rPr lang="en-US" sz="2000" dirty="0">
                  <a:solidFill>
                    <a:schemeClr val="bg1"/>
                  </a:solidFill>
                </a:rPr>
                <a:t>23EEB0B24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737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8A08-C3E3-4655-8388-A1EE4DB9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Triangular wave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C125-88BD-4E5E-938F-172C835564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output of square wave generator circuit is applied as the input of integrator.</a:t>
            </a:r>
          </a:p>
          <a:p>
            <a:r>
              <a:rPr lang="en-US" dirty="0"/>
              <a:t>Frequency can be changed in the same way as the in square wave generator.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1DBB75-C650-4215-A19D-42DE3E4C601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69922"/>
            <a:ext cx="4875213" cy="14785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EA580-9D70-4B6E-A27B-66A771DD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9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CE32-B8E0-41EE-986E-81B8CB8A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Sawtooth WAVE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6BD4D-0846-4000-8748-4CC9DDFA8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09" y="2249486"/>
            <a:ext cx="10493863" cy="3541714"/>
          </a:xfrm>
        </p:spPr>
        <p:txBody>
          <a:bodyPr>
            <a:normAutofit/>
          </a:bodyPr>
          <a:lstStyle/>
          <a:p>
            <a:r>
              <a:rPr lang="en-US" sz="2800" dirty="0"/>
              <a:t> Sawtooth waveform is generated by modifying the triangular wave generation circuit.</a:t>
            </a:r>
          </a:p>
          <a:p>
            <a:r>
              <a:rPr lang="en-US" sz="2800" dirty="0"/>
              <a:t>The non-inverting output of the op-amp is set to a potentiometer.</a:t>
            </a:r>
          </a:p>
          <a:p>
            <a:r>
              <a:rPr lang="en-US" sz="2800" dirty="0"/>
              <a:t>When the voltage of potentiometer  decreases – rise time&gt; fall time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        increases – rise time&lt; fall time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791E2C-8779-4DDE-86DA-6CAE9F7A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35FDBC-804B-4FC0-8F3D-9CD98A37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468E6-1C4C-40E0-8D5A-F907A5AB4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570383"/>
            <a:ext cx="4878389" cy="42208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Sawtooth Wave using OP-AMP">
            <a:extLst>
              <a:ext uri="{FF2B5EF4-FFF2-40B4-BE49-F238E27FC236}">
                <a16:creationId xmlns:a16="http://schemas.microsoft.com/office/drawing/2014/main" id="{7D78D32C-0918-4B96-BE80-E327476C24E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1979289"/>
            <a:ext cx="4875213" cy="29899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8F392-B8EF-4881-BE2D-D42DED51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Content Placeholder 6" descr="Sawtooth Wave Generator using OP-AMP">
            <a:extLst>
              <a:ext uri="{FF2B5EF4-FFF2-40B4-BE49-F238E27FC236}">
                <a16:creationId xmlns:a16="http://schemas.microsoft.com/office/drawing/2014/main" id="{C54E2CAD-07DD-4F60-AE38-D5C804BB5C3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878889"/>
            <a:ext cx="4875213" cy="31653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5676900" y="3327400"/>
            <a:ext cx="73660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4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04D39-4F39-4F79-BFAB-6043E1053A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7" t="22901" r="24508" b="23965"/>
          <a:stretch/>
        </p:blipFill>
        <p:spPr>
          <a:xfrm>
            <a:off x="1353403" y="502630"/>
            <a:ext cx="9485194" cy="58273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708A2-1273-4D46-BF68-8DA63E49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E77493-F331-47B5-87C6-F6F0C336C9E7}"/>
              </a:ext>
            </a:extLst>
          </p:cNvPr>
          <p:cNvSpPr/>
          <p:nvPr/>
        </p:nvSpPr>
        <p:spPr>
          <a:xfrm>
            <a:off x="7995920" y="4622800"/>
            <a:ext cx="2842677" cy="1707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7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AC3-62B5-4BC4-BB63-90AE9B0F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POWER SUPPLY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82887-DD60-40A1-A34E-93ECF9AF4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10258109" cy="3541714"/>
          </a:xfrm>
        </p:spPr>
        <p:txBody>
          <a:bodyPr/>
          <a:lstStyle/>
          <a:p>
            <a:r>
              <a:rPr lang="en-US" dirty="0"/>
              <a:t>+15V and -15V DC power supply </a:t>
            </a:r>
          </a:p>
          <a:p>
            <a:r>
              <a:rPr lang="en-US" dirty="0"/>
              <a:t>A step-down transformer of 18V, a rectifier bridge and LM7815 and LM7915 regulators are used for this circuit.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FC2A3-22EB-47C9-AA71-1EB2D045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9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FA2C-ABB5-4EF5-BB09-CBFCAAF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F27273-F2E5-4DAB-AD1E-8B7792AEF9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244" t="20397" r="18168" b="25694"/>
          <a:stretch/>
        </p:blipFill>
        <p:spPr>
          <a:xfrm>
            <a:off x="957728" y="576961"/>
            <a:ext cx="10273367" cy="57040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7E8A4-D436-43FB-ACC9-553483FD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8163-456A-48B5-97D1-B05A93F1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216" y="2689715"/>
            <a:ext cx="4867567" cy="14785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SIMULATION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DFEEC-72A1-475C-BFA7-7042DF55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877C882-EADC-43C7-8A94-CF1954844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"/>
          <a:stretch/>
        </p:blipFill>
        <p:spPr>
          <a:xfrm>
            <a:off x="1296081" y="679750"/>
            <a:ext cx="9467767" cy="503991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A7702-FE6D-4098-B59D-B8E2F71C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53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125135-DC79-4171-B264-8B79D2BA4E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"/>
          <a:stretch/>
        </p:blipFill>
        <p:spPr>
          <a:xfrm>
            <a:off x="1487342" y="882373"/>
            <a:ext cx="9217315" cy="49264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807EE-2BDB-4A5C-BCCC-0B6C3EB5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33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FAD44-FCAE-41C3-8761-B102FF3D8A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8"/>
          <a:stretch/>
        </p:blipFill>
        <p:spPr>
          <a:xfrm>
            <a:off x="1613939" y="897463"/>
            <a:ext cx="8964121" cy="480946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D8273-447F-4E50-B024-05A851A7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1103-85B6-49A6-8E0A-E341F91D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07B1-0318-408F-BD9F-EA2CAE09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950" y="2697768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Function generator is an electronic device which generates various types of electrical waveforms over a broad range of frequencies. These devices can be used to generate waves with variable frequencies, amplitudes, offsets, and duty cycles for various experimental design purposes.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04461-6CBE-4437-BDAF-54CF7B4F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8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F67932-9648-4551-86E7-FBFEBF1BB5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1"/>
          <a:stretch/>
        </p:blipFill>
        <p:spPr>
          <a:xfrm>
            <a:off x="1508356" y="883035"/>
            <a:ext cx="9175287" cy="49050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8E63C-05A8-42A0-BEE9-B70AFBEB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80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BA9033F-A6F1-42B7-BA1F-CEDE96D047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3"/>
          <a:stretch/>
        </p:blipFill>
        <p:spPr>
          <a:xfrm>
            <a:off x="1451727" y="694903"/>
            <a:ext cx="9449347" cy="507430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90DE7-D18F-4907-A41E-41F911FC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B1C91C-2396-45CB-ABEF-5E4E793890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>
          <a:xfrm>
            <a:off x="1393785" y="837395"/>
            <a:ext cx="9404430" cy="504587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95B2D-C0C7-4C76-A0C7-1F3380A4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38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5C755B-4094-4D3F-8440-389A87617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0"/>
          <a:stretch/>
        </p:blipFill>
        <p:spPr>
          <a:xfrm>
            <a:off x="1659117" y="798137"/>
            <a:ext cx="9126873" cy="48956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B78D3-A978-4EFC-A12F-D5610238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0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8B7F2-9C09-4128-8C69-41CF49F5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635EFD-294B-4594-807F-7E71E41B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0"/>
          <a:stretch/>
        </p:blipFill>
        <p:spPr>
          <a:xfrm>
            <a:off x="1516737" y="914699"/>
            <a:ext cx="8973258" cy="48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F65640-CE8E-4C10-AD94-AC1F5D1AA2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>
          <a:xfrm>
            <a:off x="1356097" y="775769"/>
            <a:ext cx="9324472" cy="50029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62F16-B340-421C-BD94-438D2351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74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29EF4A-6A2A-4159-A87F-08EF30F3DE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7"/>
          <a:stretch/>
        </p:blipFill>
        <p:spPr>
          <a:xfrm>
            <a:off x="1389407" y="703724"/>
            <a:ext cx="9413185" cy="50483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3B874-E543-4BDA-BC6E-9B6E8BCC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9F8B-E439-4FF6-A803-26348091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642" y="2786355"/>
            <a:ext cx="3924715" cy="1285289"/>
          </a:xfrm>
        </p:spPr>
        <p:txBody>
          <a:bodyPr>
            <a:normAutofit/>
          </a:bodyPr>
          <a:lstStyle/>
          <a:p>
            <a:r>
              <a:rPr lang="en-US" sz="4800" spc="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001A5-0A3E-4DFF-BF22-A796E5BE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9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787E-B579-43EC-88E5-9128FFE7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0E58-A345-4BA9-BC05-1EA5E785A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530"/>
            <a:ext cx="9905999" cy="3934744"/>
          </a:xfrm>
        </p:spPr>
        <p:txBody>
          <a:bodyPr>
            <a:normAutofit/>
          </a:bodyPr>
          <a:lstStyle/>
          <a:p>
            <a:r>
              <a:rPr lang="en-US" dirty="0"/>
              <a:t>Function generator should be able generate sine, square, sawtooth, and triangular waves. </a:t>
            </a:r>
          </a:p>
          <a:p>
            <a:r>
              <a:rPr lang="en-US" dirty="0"/>
              <a:t>The output frequency should be variable from 20 Hz to 20000 Hz.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C7A6A-C97B-4D4E-8B28-2CCA4E58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7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089B-EDEA-43C6-86F7-8142058A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Allocation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37A6-F8F9-4186-950B-11B25A37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M.AASHRITH– Sine wave generation and simulation </a:t>
            </a:r>
          </a:p>
          <a:p>
            <a:r>
              <a:rPr lang="en-US" dirty="0"/>
              <a:t>S.D.ASLAM – Triangle and Sawtooth wave generation</a:t>
            </a:r>
          </a:p>
          <a:p>
            <a:r>
              <a:rPr lang="en-US" dirty="0"/>
              <a:t>B. AJAY KUMAR– Square wave generation and power circuit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A6528-B78E-484D-9F9A-CDF05539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9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0B1F-FC7F-BD72-295C-DA2962D0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chemeClr val="bg1"/>
                </a:solidFill>
              </a:rPr>
              <a:t>Circuit Components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2782-17C4-C81A-568E-0C02EB52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001380" cy="354171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OP-AMP (741)</a:t>
            </a:r>
          </a:p>
          <a:p>
            <a:r>
              <a:rPr lang="en-IN" dirty="0">
                <a:solidFill>
                  <a:schemeClr val="bg1"/>
                </a:solidFill>
              </a:rPr>
              <a:t>Resistors</a:t>
            </a:r>
          </a:p>
          <a:p>
            <a:r>
              <a:rPr lang="en-IN" dirty="0">
                <a:solidFill>
                  <a:schemeClr val="bg1"/>
                </a:solidFill>
              </a:rPr>
              <a:t>Capacitors</a:t>
            </a:r>
          </a:p>
          <a:p>
            <a:r>
              <a:rPr lang="en-IN" dirty="0">
                <a:solidFill>
                  <a:schemeClr val="bg1"/>
                </a:solidFill>
              </a:rPr>
              <a:t>Variable Resistors</a:t>
            </a:r>
          </a:p>
          <a:p>
            <a:r>
              <a:rPr lang="en-IN" dirty="0">
                <a:solidFill>
                  <a:schemeClr val="bg1"/>
                </a:solidFill>
              </a:rPr>
              <a:t>Diodes</a:t>
            </a:r>
          </a:p>
          <a:p>
            <a:r>
              <a:rPr lang="en-IN" dirty="0">
                <a:solidFill>
                  <a:schemeClr val="bg1"/>
                </a:solidFill>
              </a:rPr>
              <a:t>Voltage Regulators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DD661-DDAE-2E8F-2587-5D7561CA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564F8-AE27-4A83-9D91-C9C5C6904E21}"/>
              </a:ext>
            </a:extLst>
          </p:cNvPr>
          <p:cNvSpPr txBox="1">
            <a:spLocks/>
          </p:cNvSpPr>
          <p:nvPr/>
        </p:nvSpPr>
        <p:spPr>
          <a:xfrm>
            <a:off x="4746139" y="2219324"/>
            <a:ext cx="3001380" cy="3663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Step-down Transformer (18V)</a:t>
            </a:r>
          </a:p>
          <a:p>
            <a:r>
              <a:rPr lang="en-IN" dirty="0">
                <a:solidFill>
                  <a:schemeClr val="bg1"/>
                </a:solidFill>
              </a:rPr>
              <a:t>Rectifier Bridge</a:t>
            </a:r>
          </a:p>
          <a:p>
            <a:r>
              <a:rPr lang="en-IN" dirty="0">
                <a:solidFill>
                  <a:schemeClr val="bg1"/>
                </a:solidFill>
              </a:rPr>
              <a:t>Oscilloscope</a:t>
            </a:r>
          </a:p>
          <a:p>
            <a:r>
              <a:rPr lang="en-IN" dirty="0">
                <a:solidFill>
                  <a:schemeClr val="bg1"/>
                </a:solidFill>
              </a:rPr>
              <a:t>Switches (single &amp; double tap)</a:t>
            </a:r>
          </a:p>
          <a:p>
            <a:r>
              <a:rPr lang="en-IN" dirty="0">
                <a:solidFill>
                  <a:schemeClr val="bg1"/>
                </a:solidFill>
              </a:rPr>
              <a:t>Potentiometers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6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3990-EF51-44B5-9DDD-2BF4DDE3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2" y="475105"/>
            <a:ext cx="10385897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Sine Wave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02953-AD01-469F-8614-D41CDF56A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1" y="1767091"/>
            <a:ext cx="5619749" cy="440987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900" dirty="0">
                <a:solidFill>
                  <a:schemeClr val="bg1"/>
                </a:solidFill>
              </a:rPr>
              <a:t>Wein Bridge Oscillator circuit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 A positive gain amplifier combined with a bandpass filter </a:t>
            </a:r>
          </a:p>
          <a:p>
            <a:pPr lvl="0"/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It is necessary to be able to limit the gain</a:t>
            </a:r>
          </a:p>
          <a:p>
            <a:pPr lvl="0"/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C1 = C2 and R1 = R2( Rf is typically set to be 2 Rg )</a:t>
            </a:r>
          </a:p>
          <a:p>
            <a:pPr lvl="0"/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A pair of back to back diodes in the oscillator feedback loop is used to reduce the distortion</a:t>
            </a:r>
          </a:p>
          <a:p>
            <a:r>
              <a:rPr lang="en-US" sz="4500" dirty="0">
                <a:solidFill>
                  <a:schemeClr val="tx1">
                    <a:lumMod val="95000"/>
                  </a:schemeClr>
                </a:solidFill>
              </a:rPr>
              <a:t>At the resonant frequency, the reactance of the overall circuit equals its resistance, Xc = R, and the phase difference between the input and output is zero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A227360-97A3-4D24-BC56-95D8BEEDE45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684851" y="4183921"/>
                <a:ext cx="3230799" cy="1040759"/>
              </a:xfrm>
              <a:solidFill>
                <a:schemeClr val="bg2">
                  <a:lumMod val="75000"/>
                  <a:alpha val="37000"/>
                </a:schemeClr>
              </a:solidFill>
            </p:spPr>
            <p:txBody>
              <a:bodyPr>
                <a:normAutofit fontScale="40000" lnSpcReduction="20000"/>
              </a:bodyPr>
              <a:lstStyle/>
              <a:p>
                <a:pPr marL="0" indent="0">
                  <a:buNone/>
                </a:pPr>
                <a:r>
                  <a:rPr lang="en-US" sz="5000" dirty="0">
                    <a:solidFill>
                      <a:schemeClr val="bg1"/>
                    </a:solidFill>
                  </a:rPr>
                  <a:t>Frequency of Oscillation</a:t>
                </a:r>
              </a:p>
              <a:p>
                <a:pPr marL="0" indent="0">
                  <a:buNone/>
                </a:pPr>
                <a:r>
                  <a:rPr lang="en-US" sz="5000" dirty="0">
                    <a:solidFill>
                      <a:schemeClr val="bg1"/>
                    </a:solidFill>
                  </a:rPr>
                  <a:t> f  </a:t>
                </a:r>
                <a:r>
                  <a:rPr lang="en-US" sz="4000" b="1" dirty="0">
                    <a:solidFill>
                      <a:schemeClr val="bg1"/>
                    </a:solidFill>
                  </a:rPr>
                  <a:t>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bg1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bg1"/>
                            </a:solidFill>
                          </a:rPr>
                          <m:t>πRC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bg1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4200" b="1" dirty="0">
                    <a:solidFill>
                      <a:schemeClr val="bg1"/>
                    </a:solidFill>
                  </a:rPr>
                  <a:t> </a:t>
                </a:r>
                <a:r>
                  <a:rPr lang="en-US" sz="4200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A227360-97A3-4D24-BC56-95D8BEEDE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684851" y="4183921"/>
                <a:ext cx="3230799" cy="1040759"/>
              </a:xfrm>
              <a:blipFill>
                <a:blip r:embed="rId2"/>
                <a:stretch>
                  <a:fillRect l="-207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2">
            <a:extLst>
              <a:ext uri="{FF2B5EF4-FFF2-40B4-BE49-F238E27FC236}">
                <a16:creationId xmlns:a16="http://schemas.microsoft.com/office/drawing/2014/main" id="{6766B510-E4B0-41FC-B1E0-670A7F29FC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851" y="616796"/>
            <a:ext cx="3968666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B655-B04B-4AB2-AB17-62CF144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8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68C60-CEE7-43FC-8A85-9BB5FDB830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2" t="21583" r="23954" b="25360"/>
          <a:stretch/>
        </p:blipFill>
        <p:spPr>
          <a:xfrm>
            <a:off x="1626686" y="645675"/>
            <a:ext cx="8935452" cy="55617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B51EC-4AE1-4103-B55B-8EF11272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DF903-EA00-4469-B4E0-0733DCE0DD3E}"/>
              </a:ext>
            </a:extLst>
          </p:cNvPr>
          <p:cNvSpPr/>
          <p:nvPr/>
        </p:nvSpPr>
        <p:spPr>
          <a:xfrm>
            <a:off x="4150360" y="1991360"/>
            <a:ext cx="3627120" cy="132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E8B79D-040E-4E3C-9575-23E74D4FA960}"/>
              </a:ext>
            </a:extLst>
          </p:cNvPr>
          <p:cNvSpPr/>
          <p:nvPr/>
        </p:nvSpPr>
        <p:spPr>
          <a:xfrm>
            <a:off x="7548880" y="645675"/>
            <a:ext cx="457200" cy="14676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9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EA45-3D78-4372-8970-1260B785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Square wave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14C6-F32F-4161-ACDB-4D441B9FC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6" y="1828800"/>
            <a:ext cx="5362574" cy="3962400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sz="1200" dirty="0"/>
              <a:t>1 </a:t>
            </a:r>
            <a:r>
              <a:rPr lang="en-US" dirty="0"/>
              <a:t>= Inverting terminal Voltage </a:t>
            </a:r>
          </a:p>
          <a:p>
            <a:r>
              <a:rPr lang="it-IT" dirty="0"/>
              <a:t>V</a:t>
            </a:r>
            <a:r>
              <a:rPr lang="it-IT" sz="1200" dirty="0"/>
              <a:t>P </a:t>
            </a:r>
            <a:r>
              <a:rPr lang="it-IT" dirty="0"/>
              <a:t>= Non-inverting terminal Voltage</a:t>
            </a:r>
          </a:p>
          <a:p>
            <a:r>
              <a:rPr lang="en-US" sz="2200" dirty="0"/>
              <a:t>Vid =VP – V1</a:t>
            </a:r>
          </a:p>
          <a:p>
            <a:r>
              <a:rPr lang="en-US" sz="2000" dirty="0"/>
              <a:t>If VP &gt; 0        Vid &gt; 0         V</a:t>
            </a:r>
            <a:r>
              <a:rPr lang="en-US" sz="1400" dirty="0"/>
              <a:t>OUT_1 </a:t>
            </a:r>
            <a:r>
              <a:rPr lang="en-US" sz="2000" dirty="0"/>
              <a:t>= +Vsat</a:t>
            </a:r>
          </a:p>
          <a:p>
            <a:r>
              <a:rPr lang="en-US" dirty="0"/>
              <a:t>If V</a:t>
            </a:r>
            <a:r>
              <a:rPr lang="en-US" sz="1200" dirty="0"/>
              <a:t>P </a:t>
            </a:r>
            <a:r>
              <a:rPr lang="en-US" dirty="0"/>
              <a:t>&lt;0      V</a:t>
            </a:r>
            <a:r>
              <a:rPr lang="en-US" sz="1200" dirty="0"/>
              <a:t>id </a:t>
            </a:r>
            <a:r>
              <a:rPr lang="en-US" dirty="0"/>
              <a:t>&gt; 0       V</a:t>
            </a:r>
            <a:r>
              <a:rPr lang="en-US" sz="1200" dirty="0"/>
              <a:t>OUT_1 </a:t>
            </a:r>
            <a:r>
              <a:rPr lang="en-US" dirty="0"/>
              <a:t>= -Vsat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23DE0-5308-4A21-9036-A47D0D2AEC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7" y="4596367"/>
            <a:ext cx="4875213" cy="1816100"/>
          </a:xfrm>
          <a:prstGeom prst="rect">
            <a:avLst/>
          </a:prstGeom>
        </p:spPr>
      </p:pic>
      <p:pic>
        <p:nvPicPr>
          <p:cNvPr id="18" name="Content Placeholder 17" descr="A close up of a logo&#10;&#10;Description automatically generated">
            <a:extLst>
              <a:ext uri="{FF2B5EF4-FFF2-40B4-BE49-F238E27FC236}">
                <a16:creationId xmlns:a16="http://schemas.microsoft.com/office/drawing/2014/main" id="{73AC3179-EDB1-4956-8548-2A5544EA40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8800"/>
            <a:ext cx="4875213" cy="2534058"/>
          </a:xfr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1F31486-2254-4513-890F-D557F1E39901}"/>
              </a:ext>
            </a:extLst>
          </p:cNvPr>
          <p:cNvSpPr/>
          <p:nvPr/>
        </p:nvSpPr>
        <p:spPr>
          <a:xfrm flipV="1">
            <a:off x="1932384" y="3609974"/>
            <a:ext cx="445293" cy="200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8C6483A-6E65-4773-BBF8-43AA75D1C413}"/>
              </a:ext>
            </a:extLst>
          </p:cNvPr>
          <p:cNvSpPr/>
          <p:nvPr/>
        </p:nvSpPr>
        <p:spPr>
          <a:xfrm flipV="1">
            <a:off x="3430188" y="3609974"/>
            <a:ext cx="445293" cy="200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0EA2CA6-5490-4EFB-8040-1C2C1BEF5B02}"/>
              </a:ext>
            </a:extLst>
          </p:cNvPr>
          <p:cNvSpPr/>
          <p:nvPr/>
        </p:nvSpPr>
        <p:spPr>
          <a:xfrm flipV="1">
            <a:off x="1932384" y="4162832"/>
            <a:ext cx="445293" cy="200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A999087-E808-4FB1-A408-5D57F48BFD13}"/>
              </a:ext>
            </a:extLst>
          </p:cNvPr>
          <p:cNvSpPr/>
          <p:nvPr/>
        </p:nvSpPr>
        <p:spPr>
          <a:xfrm flipV="1">
            <a:off x="3338513" y="4162832"/>
            <a:ext cx="445293" cy="200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599BDD3-170E-4014-A657-43103544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3301-E5A3-45FE-99F6-7925487C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9676D-6FB3-4D19-98A1-758A397B0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957264"/>
            <a:ext cx="9828213" cy="25405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</a:t>
            </a:r>
            <a:r>
              <a:rPr lang="en-US" sz="2000" dirty="0"/>
              <a:t>VOUT_1 &gt;0, VOUT_1= +Vsat,</a:t>
            </a:r>
          </a:p>
          <a:p>
            <a:pPr marL="0" indent="0">
              <a:buNone/>
            </a:pPr>
            <a:r>
              <a:rPr lang="en-US" sz="2000" dirty="0"/>
              <a:t>   VOUT_2 = </a:t>
            </a:r>
            <a:r>
              <a:rPr lang="en-US" dirty="0"/>
              <a:t>-Vramp</a:t>
            </a:r>
          </a:p>
          <a:p>
            <a:r>
              <a:rPr lang="en-US" dirty="0"/>
              <a:t>So that at a certain point Vp becomes 0.</a:t>
            </a:r>
          </a:p>
          <a:p>
            <a:r>
              <a:rPr lang="en-US" dirty="0"/>
              <a:t>When </a:t>
            </a:r>
            <a:r>
              <a:rPr lang="en-US" sz="2000" dirty="0"/>
              <a:t>VOUT_1 &lt;0,  VOUT_1= -Vsat, </a:t>
            </a:r>
          </a:p>
          <a:p>
            <a:pPr marL="0" indent="0">
              <a:buNone/>
            </a:pPr>
            <a:r>
              <a:rPr lang="en-US" sz="2000" dirty="0"/>
              <a:t>   VOUT_2 = +</a:t>
            </a:r>
            <a:r>
              <a:rPr lang="en-US" sz="2600" dirty="0" err="1"/>
              <a:t>Vramp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F19204-72BB-4CC8-8921-7A572C58E98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141410" y="3429000"/>
                <a:ext cx="9545640" cy="217437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Frequency is changed by using R1 potentiometer and set of capacitors for C1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F19204-72BB-4CC8-8921-7A572C58E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41410" y="3429000"/>
                <a:ext cx="9545640" cy="2174377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9CB668-40F8-47FE-BC01-561981CC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969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</TotalTime>
  <Words>513</Words>
  <Application>Microsoft Office PowerPoint</Application>
  <PresentationFormat>Widescreen</PresentationFormat>
  <Paragraphs>94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Algerian</vt:lpstr>
      <vt:lpstr>Arial</vt:lpstr>
      <vt:lpstr>Bauhaus 93</vt:lpstr>
      <vt:lpstr>Calibri</vt:lpstr>
      <vt:lpstr>Cambria Math</vt:lpstr>
      <vt:lpstr>Tw Cen MT</vt:lpstr>
      <vt:lpstr>Circuit</vt:lpstr>
      <vt:lpstr>Function Generator</vt:lpstr>
      <vt:lpstr>Introduction</vt:lpstr>
      <vt:lpstr>Design Specifications</vt:lpstr>
      <vt:lpstr>Allocation of tasks</vt:lpstr>
      <vt:lpstr>Circuit Components </vt:lpstr>
      <vt:lpstr>Sine Wave Generation</vt:lpstr>
      <vt:lpstr>PowerPoint Presentation</vt:lpstr>
      <vt:lpstr>Square wave generation</vt:lpstr>
      <vt:lpstr>              </vt:lpstr>
      <vt:lpstr>Triangular wave generation</vt:lpstr>
      <vt:lpstr>Sawtooth WAVE GENERATION</vt:lpstr>
      <vt:lpstr>                     </vt:lpstr>
      <vt:lpstr>PowerPoint Presentation</vt:lpstr>
      <vt:lpstr>POWER SUPPLY CIRCUIT</vt:lpstr>
      <vt:lpstr>PowerPoint Presentation</vt:lpstr>
      <vt:lpstr>SIMULATION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 Generator</dc:title>
  <dc:creator>Tharushi Pinimuthu</dc:creator>
  <cp:lastModifiedBy>ASLAM SYED</cp:lastModifiedBy>
  <cp:revision>69</cp:revision>
  <dcterms:created xsi:type="dcterms:W3CDTF">2020-08-09T11:52:07Z</dcterms:created>
  <dcterms:modified xsi:type="dcterms:W3CDTF">2025-03-24T20:02:37Z</dcterms:modified>
</cp:coreProperties>
</file>